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Lst>
  <p:notesMasterIdLst>
    <p:notesMasterId r:id="rId31"/>
  </p:notesMasterIdLst>
  <p:handoutMasterIdLst>
    <p:handoutMasterId r:id="rId32"/>
  </p:handoutMasterIdLst>
  <p:sldIdLst>
    <p:sldId id="2147483352" r:id="rId7"/>
    <p:sldId id="2147483353" r:id="rId8"/>
    <p:sldId id="2147483375" r:id="rId9"/>
    <p:sldId id="2147483355" r:id="rId10"/>
    <p:sldId id="2147483356" r:id="rId11"/>
    <p:sldId id="2147483377" r:id="rId12"/>
    <p:sldId id="2147483378" r:id="rId13"/>
    <p:sldId id="2147483359" r:id="rId14"/>
    <p:sldId id="2147483379" r:id="rId15"/>
    <p:sldId id="2147483360" r:id="rId16"/>
    <p:sldId id="2147483390" r:id="rId17"/>
    <p:sldId id="2147483386" r:id="rId18"/>
    <p:sldId id="2147483363" r:id="rId19"/>
    <p:sldId id="2147483381" r:id="rId20"/>
    <p:sldId id="2147483382" r:id="rId21"/>
    <p:sldId id="2147483383" r:id="rId22"/>
    <p:sldId id="2147483385" r:id="rId23"/>
    <p:sldId id="2147483384" r:id="rId24"/>
    <p:sldId id="2147483387" r:id="rId25"/>
    <p:sldId id="2147483389" r:id="rId26"/>
    <p:sldId id="2147483370" r:id="rId27"/>
    <p:sldId id="2147483372" r:id="rId28"/>
    <p:sldId id="2147483388" r:id="rId29"/>
    <p:sldId id="310" r:id="rId3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435" autoAdjust="0"/>
    <p:restoredTop sz="95238" autoAdjust="0"/>
  </p:normalViewPr>
  <p:slideViewPr>
    <p:cSldViewPr snapToGrid="0">
      <p:cViewPr varScale="1">
        <p:scale>
          <a:sx n="141" d="100"/>
          <a:sy n="141" d="100"/>
        </p:scale>
        <p:origin x="1984" y="312"/>
      </p:cViewPr>
      <p:guideLst/>
    </p:cSldViewPr>
  </p:slideViewPr>
  <p:outlineViewPr>
    <p:cViewPr>
      <p:scale>
        <a:sx n="33" d="100"/>
        <a:sy n="33" d="100"/>
      </p:scale>
      <p:origin x="0" y="-5548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modSld">
      <pc:chgData name="Angelo Mendoza" userId="1a9a34fa-6719-4fa6-9241-ab410ffa5fed" providerId="ADAL" clId="{EB5D9CE9-6A19-40E4-96D6-9025D0257299}" dt="2026-04-13T00:14:35.160" v="25" actId="20577"/>
      <pc:docMkLst>
        <pc:docMk/>
      </pc:docMkLst>
      <pc:sldChg chg="modSp mod">
        <pc:chgData name="Angelo Mendoza" userId="1a9a34fa-6719-4fa6-9241-ab410ffa5fed" providerId="ADAL" clId="{EB5D9CE9-6A19-40E4-96D6-9025D0257299}" dt="2026-04-13T00:13:29.390" v="11" actId="20577"/>
        <pc:sldMkLst>
          <pc:docMk/>
          <pc:sldMk cId="2442983793" sldId="2147483352"/>
        </pc:sldMkLst>
        <pc:spChg chg="mod">
          <ac:chgData name="Angelo Mendoza" userId="1a9a34fa-6719-4fa6-9241-ab410ffa5fed" providerId="ADAL" clId="{EB5D9CE9-6A19-40E4-96D6-9025D0257299}" dt="2026-04-13T00:13:25.575"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0:13:29.390"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0:14:35.160" v="25" actId="20577"/>
        <pc:sldMkLst>
          <pc:docMk/>
          <pc:sldMk cId="946043538" sldId="2147483353"/>
        </pc:sldMkLst>
        <pc:spChg chg="mod">
          <ac:chgData name="Angelo Mendoza" userId="1a9a34fa-6719-4fa6-9241-ab410ffa5fed" providerId="ADAL" clId="{EB5D9CE9-6A19-40E4-96D6-9025D0257299}" dt="2026-04-13T00:14:35.160" v="25" actId="20577"/>
          <ac:spMkLst>
            <pc:docMk/>
            <pc:sldMk cId="946043538" sldId="2147483353"/>
            <ac:spMk id="3" creationId="{1F1585D3-43B0-9EA3-980E-C946FF917A80}"/>
          </ac:spMkLst>
        </pc:spChg>
      </pc:sldChg>
      <pc:sldChg chg="modSp mod">
        <pc:chgData name="Angelo Mendoza" userId="1a9a34fa-6719-4fa6-9241-ab410ffa5fed" providerId="ADAL" clId="{EB5D9CE9-6A19-40E4-96D6-9025D0257299}" dt="2026-04-13T00:13:45.738" v="15" actId="20577"/>
        <pc:sldMkLst>
          <pc:docMk/>
          <pc:sldMk cId="580060134" sldId="2147483363"/>
        </pc:sldMkLst>
        <pc:graphicFrameChg chg="modGraphic">
          <ac:chgData name="Angelo Mendoza" userId="1a9a34fa-6719-4fa6-9241-ab410ffa5fed" providerId="ADAL" clId="{EB5D9CE9-6A19-40E4-96D6-9025D0257299}" dt="2026-04-13T00:13:45.738" v="15" actId="20577"/>
          <ac:graphicFrameMkLst>
            <pc:docMk/>
            <pc:sldMk cId="580060134" sldId="2147483363"/>
            <ac:graphicFrameMk id="9" creationId="{14C9ADA5-445C-86D6-C72F-A931E18E1DDB}"/>
          </ac:graphicFrameMkLst>
        </pc:graphicFrameChg>
      </pc:sldChg>
      <pc:sldChg chg="modSp mod">
        <pc:chgData name="Angelo Mendoza" userId="1a9a34fa-6719-4fa6-9241-ab410ffa5fed" providerId="ADAL" clId="{EB5D9CE9-6A19-40E4-96D6-9025D0257299}" dt="2026-04-13T00:13:39.634" v="13" actId="20577"/>
        <pc:sldMkLst>
          <pc:docMk/>
          <pc:sldMk cId="2230913006" sldId="2147483377"/>
        </pc:sldMkLst>
        <pc:spChg chg="mod">
          <ac:chgData name="Angelo Mendoza" userId="1a9a34fa-6719-4fa6-9241-ab410ffa5fed" providerId="ADAL" clId="{EB5D9CE9-6A19-40E4-96D6-9025D0257299}" dt="2026-04-13T00:13:39.634" v="13"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0:13:50.345" v="17" actId="20577"/>
        <pc:sldMkLst>
          <pc:docMk/>
          <pc:sldMk cId="2600797400" sldId="2147483386"/>
        </pc:sldMkLst>
        <pc:spChg chg="mod">
          <ac:chgData name="Angelo Mendoza" userId="1a9a34fa-6719-4fa6-9241-ab410ffa5fed" providerId="ADAL" clId="{EB5D9CE9-6A19-40E4-96D6-9025D0257299}" dt="2026-04-13T00:13:50.345" v="17"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0:13:54.938" v="19" actId="20577"/>
        <pc:sldMkLst>
          <pc:docMk/>
          <pc:sldMk cId="439789731" sldId="2147483387"/>
        </pc:sldMkLst>
        <pc:spChg chg="mod">
          <ac:chgData name="Angelo Mendoza" userId="1a9a34fa-6719-4fa6-9241-ab410ffa5fed" providerId="ADAL" clId="{EB5D9CE9-6A19-40E4-96D6-9025D0257299}" dt="2026-04-13T00:13:54.938" v="19"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17/04/2026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17/04/2026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85659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330729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dirty="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Presenter name</a:t>
            </a:r>
          </a:p>
          <a:p>
            <a:pPr lvl="1"/>
            <a:r>
              <a:rPr lang="en-AU" noProof="0" dirty="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dirty="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dirty="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dirty="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dirty="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dirty="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dirty="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dirty="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dirty="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dirty="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dirty="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dirty="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dirty="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dirty="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dirty="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dirty="0"/>
              <a:t>Click to edit text styles</a:t>
            </a:r>
          </a:p>
          <a:p>
            <a:pPr lvl="1"/>
            <a:r>
              <a:rPr lang="en-AU" noProof="0" dirty="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dirty="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igital.nsw.gov.au/policy/digital-assurance/resources-for-agencies-and-expert-reviewer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dirty="0"/>
              <a:t>Gate 1 Review: Guideline and Workbook</a:t>
            </a:r>
            <a:br>
              <a:rPr lang="en-AU" sz="3600" dirty="0"/>
            </a:br>
            <a:r>
              <a:rPr lang="en-AU" sz="2400" dirty="0">
                <a:solidFill>
                  <a:schemeClr val="accent3"/>
                </a:solidFill>
              </a:rPr>
              <a:t>Strategic alignment</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dirty="0"/>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dirty="0"/>
              <a:t>We are providing users with 3 main documents listed below to supplement the presentation, and it should be used by all parties during the review to ensure consistent and high-quality results throughout the process.</a:t>
            </a:r>
          </a:p>
          <a:p>
            <a:pPr>
              <a:spcAft>
                <a:spcPts val="1000"/>
              </a:spcAft>
            </a:pPr>
            <a:endParaRPr lang="en-AU" sz="1700" dirty="0"/>
          </a:p>
          <a:p>
            <a:pPr marL="342900" indent="-342900">
              <a:spcAft>
                <a:spcPts val="1000"/>
              </a:spcAft>
              <a:buFont typeface="+mj-lt"/>
              <a:buAutoNum type="arabicPeriod"/>
            </a:pPr>
            <a:r>
              <a:rPr lang="en-AU" sz="1700" dirty="0"/>
              <a:t>Guideline – Workbook</a:t>
            </a:r>
          </a:p>
          <a:p>
            <a:pPr marL="342900" indent="-342900">
              <a:spcAft>
                <a:spcPts val="1000"/>
              </a:spcAft>
              <a:buFont typeface="+mj-lt"/>
              <a:buAutoNum type="arabicPeriod"/>
            </a:pPr>
            <a:r>
              <a:rPr lang="en-AU" sz="1700" dirty="0"/>
              <a:t>Term of Reference (TOR)</a:t>
            </a:r>
          </a:p>
          <a:p>
            <a:pPr marL="342900" indent="-342900">
              <a:spcAft>
                <a:spcPts val="1000"/>
              </a:spcAft>
              <a:buFont typeface="+mj-lt"/>
              <a:buAutoNum type="arabicPeriod"/>
            </a:pPr>
            <a:r>
              <a:rPr lang="en-AU" sz="1700" dirty="0"/>
              <a:t>Report Template</a:t>
            </a:r>
          </a:p>
          <a:p>
            <a:pPr>
              <a:spcAft>
                <a:spcPts val="1000"/>
              </a:spcAft>
            </a:pPr>
            <a:endParaRPr lang="en-AU" sz="1700" dirty="0"/>
          </a:p>
          <a:p>
            <a:pPr>
              <a:spcAft>
                <a:spcPts val="1000"/>
              </a:spcAft>
            </a:pPr>
            <a:r>
              <a:rPr lang="en-AU" sz="1700" dirty="0">
                <a:hlinkClick r:id="rId2"/>
              </a:rPr>
              <a:t>https://www.digital.nsw.gov.au/policy/digital-assurance</a:t>
            </a:r>
            <a:r>
              <a:rPr lang="en-AU" sz="1700">
                <a:hlinkClick r:id="rId2"/>
              </a:rPr>
              <a:t>/resources-for-agencies-and-expert-reviewers</a:t>
            </a:r>
            <a:r>
              <a:rPr lang="en-AU" sz="1700"/>
              <a:t> </a:t>
            </a:r>
            <a:endParaRPr lang="en-AU" sz="1700" dirty="0"/>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5" name="Slide Number Placeholder 4">
            <a:extLst>
              <a:ext uri="{FF2B5EF4-FFF2-40B4-BE49-F238E27FC236}">
                <a16:creationId xmlns:a16="http://schemas.microsoft.com/office/drawing/2014/main" id="{412AD09F-EBCC-575F-2588-4B04CB028A4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94604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dirty="0">
                <a:latin typeface="Public Sans SemiBold" pitchFamily="2" charset="77"/>
              </a:rPr>
              <a:t>Objectives of the DAF</a:t>
            </a:r>
          </a:p>
          <a:p>
            <a:pPr marL="342900" indent="-342900">
              <a:spcAft>
                <a:spcPts val="1000"/>
              </a:spcAft>
              <a:buFont typeface="Arial" panose="020B0604020202020204" pitchFamily="34" charset="0"/>
              <a:buChar char="•"/>
            </a:pPr>
            <a:r>
              <a:rPr lang="en-AU" sz="1700" dirty="0"/>
              <a:t>To ensure NSW Government’s ICT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dirty="0"/>
              <a:t>To improve strategic alignment and assurance for ICT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5" name="Slide Number Placeholder 4">
            <a:extLst>
              <a:ext uri="{FF2B5EF4-FFF2-40B4-BE49-F238E27FC236}">
                <a16:creationId xmlns:a16="http://schemas.microsoft.com/office/drawing/2014/main" id="{F5636427-5572-35D8-E1F2-828921E541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61660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Reviews under the DAF </a:t>
            </a:r>
            <a:br>
              <a:rPr lang="en-AU" dirty="0"/>
            </a:br>
            <a:r>
              <a:rPr lang="en-AU" dirty="0"/>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5" name="Slide Number Placeholder 4">
            <a:extLst>
              <a:ext uri="{FF2B5EF4-FFF2-40B4-BE49-F238E27FC236}">
                <a16:creationId xmlns:a16="http://schemas.microsoft.com/office/drawing/2014/main" id="{B18853A2-03DD-E0A3-EF4C-7785C463097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164853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purpose</a:t>
            </a:r>
            <a:br>
              <a:rPr lang="en-AU" dirty="0"/>
            </a:br>
            <a:r>
              <a:rPr lang="en-AU" dirty="0">
                <a:solidFill>
                  <a:schemeClr val="accent2"/>
                </a:solidFill>
              </a:rPr>
              <a:t>GATE 1: Strategic alignment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8" name="Content Placeholder 2">
            <a:extLst>
              <a:ext uri="{FF2B5EF4-FFF2-40B4-BE49-F238E27FC236}">
                <a16:creationId xmlns:a16="http://schemas.microsoft.com/office/drawing/2014/main" id="{593415FA-DAC9-E3CE-44CA-32AF1981A602}"/>
              </a:ext>
            </a:extLst>
          </p:cNvPr>
          <p:cNvSpPr>
            <a:spLocks noGrp="1"/>
          </p:cNvSpPr>
          <p:nvPr>
            <p:ph idx="1"/>
          </p:nvPr>
        </p:nvSpPr>
        <p:spPr>
          <a:xfrm>
            <a:off x="360000" y="1800000"/>
            <a:ext cx="6155100" cy="4143600"/>
          </a:xfrm>
        </p:spPr>
        <p:txBody>
          <a:bodyPr numCol="1" spcCol="360000"/>
          <a:lstStyle/>
          <a:p>
            <a:pPr marL="342900" indent="-342900">
              <a:spcAft>
                <a:spcPts val="1000"/>
              </a:spcAft>
              <a:buFont typeface="Arial" panose="020B0604020202020204" pitchFamily="34" charset="0"/>
              <a:buChar char="•"/>
            </a:pPr>
            <a:r>
              <a:rPr lang="en-AU" sz="1700" dirty="0"/>
              <a:t>Ensures the business needs for the initiative are clearly defined and aligned with Strategic imperatives, Investment Principles and Enterprise Architecture.</a:t>
            </a:r>
          </a:p>
          <a:p>
            <a:pPr marL="342900" indent="-342900">
              <a:spcAft>
                <a:spcPts val="1000"/>
              </a:spcAft>
              <a:buFont typeface="Arial" panose="020B0604020202020204" pitchFamily="34" charset="0"/>
              <a:buChar char="•"/>
            </a:pPr>
            <a:r>
              <a:rPr lang="en-AU" sz="1700" dirty="0"/>
              <a:t>Alignment to Government Enterprise Architecture </a:t>
            </a:r>
          </a:p>
          <a:p>
            <a:pPr marL="342900" indent="-342900">
              <a:spcAft>
                <a:spcPts val="1000"/>
              </a:spcAft>
              <a:buFont typeface="Arial" panose="020B0604020202020204" pitchFamily="34" charset="0"/>
              <a:buChar char="•"/>
            </a:pPr>
            <a:r>
              <a:rPr lang="en-AU" sz="1700" dirty="0"/>
              <a:t>Policy and business context </a:t>
            </a:r>
          </a:p>
          <a:p>
            <a:pPr marL="342900" indent="-342900">
              <a:spcAft>
                <a:spcPts val="1000"/>
              </a:spcAft>
              <a:buFont typeface="Arial" panose="020B0604020202020204" pitchFamily="34" charset="0"/>
              <a:buChar char="•"/>
            </a:pPr>
            <a:r>
              <a:rPr lang="en-AU" sz="1700" dirty="0"/>
              <a:t>Business case and stakeholders</a:t>
            </a:r>
          </a:p>
          <a:p>
            <a:pPr marL="342900" indent="-342900">
              <a:spcAft>
                <a:spcPts val="1000"/>
              </a:spcAft>
              <a:buFont typeface="Arial" panose="020B0604020202020204" pitchFamily="34" charset="0"/>
              <a:buChar char="•"/>
            </a:pPr>
            <a:r>
              <a:rPr lang="en-AU" sz="1700" dirty="0"/>
              <a:t>Risk management </a:t>
            </a:r>
          </a:p>
          <a:p>
            <a:pPr marL="342900" indent="-342900">
              <a:spcAft>
                <a:spcPts val="1000"/>
              </a:spcAft>
              <a:buFont typeface="Arial" panose="020B0604020202020204" pitchFamily="34" charset="0"/>
              <a:buChar char="•"/>
            </a:pPr>
            <a:r>
              <a:rPr lang="en-AU" sz="1700" dirty="0"/>
              <a:t>Readiness for next phase </a:t>
            </a:r>
          </a:p>
        </p:txBody>
      </p:sp>
      <p:sp>
        <p:nvSpPr>
          <p:cNvPr id="3" name="Slide Number Placeholder 4">
            <a:extLst>
              <a:ext uri="{FF2B5EF4-FFF2-40B4-BE49-F238E27FC236}">
                <a16:creationId xmlns:a16="http://schemas.microsoft.com/office/drawing/2014/main" id="{94C7505E-AE15-C1B0-E84A-E0B2673D2B4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pic>
        <p:nvPicPr>
          <p:cNvPr id="5" name="Picture 4" descr="A close up of a logo&#10;&#10;Description automatically generated">
            <a:extLst>
              <a:ext uri="{FF2B5EF4-FFF2-40B4-BE49-F238E27FC236}">
                <a16:creationId xmlns:a16="http://schemas.microsoft.com/office/drawing/2014/main" id="{35319E39-E200-1B06-0E4A-2099278714A0}"/>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345009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dirty="0">
                <a:solidFill>
                  <a:schemeClr val="bg1"/>
                </a:solidFill>
              </a:rPr>
              <a:t>Gate 1 – ICT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Review outputs include</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Stakeholder</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Aims of Gate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D8022757-DA01-1E8C-4A0C-EB419136A8F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pic>
        <p:nvPicPr>
          <p:cNvPr id="5" name="Picture 4" descr="A close up of a logo&#10;&#10;Description automatically generated">
            <a:extLst>
              <a:ext uri="{FF2B5EF4-FFF2-40B4-BE49-F238E27FC236}">
                <a16:creationId xmlns:a16="http://schemas.microsoft.com/office/drawing/2014/main" id="{3F8FE10D-D3FB-3C54-BB4F-9F9AB5BFC495}"/>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6C64740C-A647-2C81-F2A5-F1EAF5CECB9F}"/>
              </a:ext>
            </a:extLst>
          </p:cNvPr>
          <p:cNvSpPr txBox="1">
            <a:spLocks/>
          </p:cNvSpPr>
          <p:nvPr/>
        </p:nvSpPr>
        <p:spPr>
          <a:xfrm>
            <a:off x="669500" y="2894976"/>
            <a:ext cx="2073448"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Evidence of alignment with strategic direction of NSW Government and your Agency.</a:t>
            </a:r>
          </a:p>
        </p:txBody>
      </p:sp>
      <p:sp>
        <p:nvSpPr>
          <p:cNvPr id="8" name="Content Placeholder 2">
            <a:extLst>
              <a:ext uri="{FF2B5EF4-FFF2-40B4-BE49-F238E27FC236}">
                <a16:creationId xmlns:a16="http://schemas.microsoft.com/office/drawing/2014/main" id="{D4D566AE-D3FC-D680-A71E-8DF0CD4B9A7A}"/>
              </a:ext>
            </a:extLst>
          </p:cNvPr>
          <p:cNvSpPr txBox="1">
            <a:spLocks/>
          </p:cNvSpPr>
          <p:nvPr/>
        </p:nvSpPr>
        <p:spPr>
          <a:xfrm>
            <a:off x="3355761" y="2894976"/>
            <a:ext cx="2073446"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Evidence to support a robust process for selecting proposed project approach and ICT solution.</a:t>
            </a:r>
          </a:p>
        </p:txBody>
      </p:sp>
      <p:sp>
        <p:nvSpPr>
          <p:cNvPr id="9" name="Content Placeholder 2">
            <a:extLst>
              <a:ext uri="{FF2B5EF4-FFF2-40B4-BE49-F238E27FC236}">
                <a16:creationId xmlns:a16="http://schemas.microsoft.com/office/drawing/2014/main" id="{F2F31DE5-6C76-6E07-9649-C090F69CF7FF}"/>
              </a:ext>
            </a:extLst>
          </p:cNvPr>
          <p:cNvSpPr txBox="1">
            <a:spLocks/>
          </p:cNvSpPr>
          <p:nvPr/>
        </p:nvSpPr>
        <p:spPr>
          <a:xfrm>
            <a:off x="6095532" y="2894976"/>
            <a:ext cx="188697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A forward-looking perspective of what is required to develop the business case.</a:t>
            </a:r>
          </a:p>
        </p:txBody>
      </p:sp>
      <p:sp>
        <p:nvSpPr>
          <p:cNvPr id="10" name="Content Placeholder 2">
            <a:extLst>
              <a:ext uri="{FF2B5EF4-FFF2-40B4-BE49-F238E27FC236}">
                <a16:creationId xmlns:a16="http://schemas.microsoft.com/office/drawing/2014/main" id="{BF2E7FA2-CCED-33C2-2D42-EB4C9BFF97FB}"/>
              </a:ext>
            </a:extLst>
          </p:cNvPr>
          <p:cNvSpPr txBox="1">
            <a:spLocks/>
          </p:cNvSpPr>
          <p:nvPr/>
        </p:nvSpPr>
        <p:spPr>
          <a:xfrm>
            <a:off x="664049"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sp>
        <p:nvSpPr>
          <p:cNvPr id="23" name="Content Placeholder 2">
            <a:extLst>
              <a:ext uri="{FF2B5EF4-FFF2-40B4-BE49-F238E27FC236}">
                <a16:creationId xmlns:a16="http://schemas.microsoft.com/office/drawing/2014/main" id="{448AE1B8-33EF-56E0-87EA-67F5C697C834}"/>
              </a:ext>
            </a:extLst>
          </p:cNvPr>
          <p:cNvSpPr txBox="1">
            <a:spLocks/>
          </p:cNvSpPr>
          <p:nvPr/>
        </p:nvSpPr>
        <p:spPr>
          <a:xfrm>
            <a:off x="3353220"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dirty="0">
                <a:ln>
                  <a:noFill/>
                </a:ln>
                <a:solidFill>
                  <a:srgbClr val="146CFD"/>
                </a:solidFill>
                <a:effectLst/>
                <a:uLnTx/>
                <a:uFillTx/>
                <a:latin typeface="Public Sans ExtraLight" pitchFamily="2" charset="77"/>
                <a:ea typeface="+mn-ea"/>
                <a:cs typeface="+mn-cs"/>
              </a:rPr>
              <a:t>2</a:t>
            </a:r>
          </a:p>
        </p:txBody>
      </p:sp>
      <p:sp>
        <p:nvSpPr>
          <p:cNvPr id="25" name="Content Placeholder 2">
            <a:extLst>
              <a:ext uri="{FF2B5EF4-FFF2-40B4-BE49-F238E27FC236}">
                <a16:creationId xmlns:a16="http://schemas.microsoft.com/office/drawing/2014/main" id="{B6676426-9B33-86E3-1BCF-BB339BF8CACE}"/>
              </a:ext>
            </a:extLst>
          </p:cNvPr>
          <p:cNvSpPr txBox="1">
            <a:spLocks/>
          </p:cNvSpPr>
          <p:nvPr/>
        </p:nvSpPr>
        <p:spPr>
          <a:xfrm>
            <a:off x="6100491"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26" name="Straight Connector 25">
            <a:extLst>
              <a:ext uri="{FF2B5EF4-FFF2-40B4-BE49-F238E27FC236}">
                <a16:creationId xmlns:a16="http://schemas.microsoft.com/office/drawing/2014/main" id="{B9B9BA13-DAD1-51E9-871F-CC4E90CDDA20}"/>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49105B3-3C3B-E25E-C982-1A5CF7440D6C}"/>
              </a:ext>
            </a:extLst>
          </p:cNvPr>
          <p:cNvCxnSpPr/>
          <p:nvPr/>
        </p:nvCxnSpPr>
        <p:spPr>
          <a:xfrm>
            <a:off x="3131591"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96D4B2-D5AB-6D31-7FFE-D2FF98DFD090}"/>
              </a:ext>
            </a:extLst>
          </p:cNvPr>
          <p:cNvCxnSpPr/>
          <p:nvPr/>
        </p:nvCxnSpPr>
        <p:spPr>
          <a:xfrm>
            <a:off x="5871362"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Important input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6481671"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Portfolio alignment, common priorities and other output from pre-Gateway review.​</a:t>
            </a:r>
          </a:p>
          <a:p>
            <a:pPr marL="342900" indent="-342900">
              <a:spcAft>
                <a:spcPts val="1000"/>
              </a:spcAft>
              <a:buFont typeface="Arial" panose="020B0604020202020204" pitchFamily="34" charset="0"/>
              <a:buChar char="•"/>
            </a:pPr>
            <a:r>
              <a:rPr lang="en-AU" sz="1700" dirty="0"/>
              <a:t>Investment proposal/preliminary ​business case.​</a:t>
            </a:r>
          </a:p>
          <a:p>
            <a:pPr marL="342900" indent="-342900">
              <a:spcAft>
                <a:spcPts val="1000"/>
              </a:spcAft>
              <a:buFont typeface="Arial" panose="020B0604020202020204" pitchFamily="34" charset="0"/>
              <a:buChar char="•"/>
            </a:pPr>
            <a:r>
              <a:rPr lang="en-AU" sz="1700" dirty="0"/>
              <a:t>Preliminary financial and economic analysis.</a:t>
            </a:r>
          </a:p>
          <a:p>
            <a:pPr marL="342900" indent="-342900">
              <a:spcAft>
                <a:spcPts val="1000"/>
              </a:spcAft>
              <a:buFont typeface="Arial" panose="020B0604020202020204" pitchFamily="34" charset="0"/>
              <a:buChar char="•"/>
            </a:pPr>
            <a:r>
              <a:rPr lang="en-AU" sz="1700" dirty="0"/>
              <a:t>Feasibility studies (for project and ​cross-agency impact).​</a:t>
            </a:r>
          </a:p>
          <a:p>
            <a:pPr marL="342900" indent="-342900">
              <a:spcAft>
                <a:spcPts val="1000"/>
              </a:spcAft>
              <a:buFont typeface="Arial" panose="020B0604020202020204" pitchFamily="34" charset="0"/>
              <a:buChar char="•"/>
            </a:pPr>
            <a:r>
              <a:rPr lang="en-AU" sz="1700" dirty="0"/>
              <a:t>Project, risk, change, benefits realisation and stakeholder management plans.​</a:t>
            </a:r>
          </a:p>
          <a:p>
            <a:pPr marL="342900" indent="-342900">
              <a:spcAft>
                <a:spcPts val="1000"/>
              </a:spcAft>
              <a:buFont typeface="Arial" panose="020B0604020202020204" pitchFamily="34" charset="0"/>
              <a:buChar char="•"/>
            </a:pPr>
            <a:r>
              <a:rPr lang="en-AU" sz="1700" dirty="0"/>
              <a:t>Plan for business case development (including resources required).</a:t>
            </a:r>
          </a:p>
        </p:txBody>
      </p:sp>
      <p:sp>
        <p:nvSpPr>
          <p:cNvPr id="5" name="Slide Number Placeholder 4">
            <a:extLst>
              <a:ext uri="{FF2B5EF4-FFF2-40B4-BE49-F238E27FC236}">
                <a16:creationId xmlns:a16="http://schemas.microsoft.com/office/drawing/2014/main" id="{71A6016F-B21C-7DE8-E0F6-7E66D7FDB77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344343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Focus of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5" name="Slide Number Placeholder 4">
            <a:extLst>
              <a:ext uri="{FF2B5EF4-FFF2-40B4-BE49-F238E27FC236}">
                <a16:creationId xmlns:a16="http://schemas.microsoft.com/office/drawing/2014/main" id="{65D33904-E62D-CD48-2E1E-CC37D147891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
        <p:nvSpPr>
          <p:cNvPr id="7" name="Content Placeholder 2">
            <a:extLst>
              <a:ext uri="{FF2B5EF4-FFF2-40B4-BE49-F238E27FC236}">
                <a16:creationId xmlns:a16="http://schemas.microsoft.com/office/drawing/2014/main" id="{DE067803-D876-19AA-A0F6-5204EA16D54B}"/>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Is there clear proof of alignment with the ICT Strategic Imperatives, Investment Principles? </a:t>
            </a:r>
          </a:p>
          <a:p>
            <a:pPr marL="342900" indent="-342900">
              <a:spcAft>
                <a:spcPts val="1000"/>
              </a:spcAft>
              <a:buFont typeface="Arial" panose="020B0604020202020204" pitchFamily="34" charset="0"/>
              <a:buChar char="•"/>
            </a:pPr>
            <a:r>
              <a:rPr lang="en-AU" sz="1700" dirty="0"/>
              <a:t>Was the process for selecting the solution robust? Have previous projects / reviews (lessons learned) been considered?​</a:t>
            </a:r>
          </a:p>
          <a:p>
            <a:pPr marL="342900" indent="-342900">
              <a:spcAft>
                <a:spcPts val="1000"/>
              </a:spcAft>
              <a:buFont typeface="Arial" panose="020B0604020202020204" pitchFamily="34" charset="0"/>
              <a:buChar char="•"/>
            </a:pPr>
            <a:r>
              <a:rPr lang="en-AU" sz="1700" dirty="0"/>
              <a:t>Is work needed for the business case understood (and resources/skills to ​</a:t>
            </a:r>
            <a:br>
              <a:rPr lang="en-AU" sz="1700" dirty="0"/>
            </a:br>
            <a:r>
              <a:rPr lang="en-AU" sz="1700" dirty="0"/>
              <a:t>achieve this)?</a:t>
            </a:r>
          </a:p>
        </p:txBody>
      </p:sp>
      <p:pic>
        <p:nvPicPr>
          <p:cNvPr id="8" name="Picture 7" descr="A close up of a logo&#10;&#10;Description automatically generated">
            <a:extLst>
              <a:ext uri="{FF2B5EF4-FFF2-40B4-BE49-F238E27FC236}">
                <a16:creationId xmlns:a16="http://schemas.microsoft.com/office/drawing/2014/main" id="{05B9D086-5DD8-A3F7-180A-67C0786B4408}"/>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0" name="Content Placeholder 2">
            <a:extLst>
              <a:ext uri="{FF2B5EF4-FFF2-40B4-BE49-F238E27FC236}">
                <a16:creationId xmlns:a16="http://schemas.microsoft.com/office/drawing/2014/main" id="{EFD4ECF6-038E-E7CD-9F5C-1CD96D0324C1}"/>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Is the project modular, with modules no longer than 2 years (delivering benefits within that time)? ​</a:t>
            </a:r>
          </a:p>
          <a:p>
            <a:pPr marL="342900" indent="-342900">
              <a:spcAft>
                <a:spcPts val="1000"/>
              </a:spcAft>
              <a:buFont typeface="Arial" panose="020B0604020202020204" pitchFamily="34" charset="0"/>
              <a:buChar char="•"/>
            </a:pPr>
            <a:r>
              <a:rPr lang="en-AU" sz="1700" dirty="0"/>
              <a:t>Are there plans for benefits realisation, stakeholder engagement, change management, risks and issues management, implementation strategy, governance, procurement, and transition.</a:t>
            </a:r>
          </a:p>
        </p:txBody>
      </p:sp>
    </p:spTree>
    <p:extLst>
      <p:ext uri="{BB962C8B-B14F-4D97-AF65-F5344CB8AC3E}">
        <p14:creationId xmlns:p14="http://schemas.microsoft.com/office/powerpoint/2010/main" val="670893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outputs include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vert="horz" lIns="0" tIns="0" rIns="0" bIns="0" numCol="1" spcCol="360000" rtlCol="0" anchor="t">
            <a:noAutofit/>
          </a:bodyPr>
          <a:lstStyle/>
          <a:p>
            <a:pPr marL="342900" indent="-342900">
              <a:spcAft>
                <a:spcPts val="1000"/>
              </a:spcAft>
              <a:buFont typeface="Arial" panose="020B0604020202020204" pitchFamily="34" charset="0"/>
              <a:buChar char="•"/>
            </a:pPr>
            <a:r>
              <a:rPr lang="en-AU" sz="1700" dirty="0"/>
              <a:t>End-of-day Sponsor update</a:t>
            </a:r>
          </a:p>
          <a:p>
            <a:pPr marL="342900" indent="-342900">
              <a:spcAft>
                <a:spcPts val="1000"/>
              </a:spcAft>
              <a:buFont typeface="Arial" panose="020B0604020202020204" pitchFamily="34" charset="0"/>
              <a:buChar char="•"/>
            </a:pPr>
            <a:r>
              <a:rPr lang="en-AU" sz="1700" dirty="0"/>
              <a:t>Sponsor Debrief (coinciding with issue of Draft Report)</a:t>
            </a:r>
          </a:p>
          <a:p>
            <a:pPr marL="342900" indent="-342900">
              <a:spcAft>
                <a:spcPts val="1000"/>
              </a:spcAft>
              <a:buFont typeface="Arial" panose="020B0604020202020204" pitchFamily="34" charset="0"/>
              <a:buChar char="•"/>
            </a:pPr>
            <a:r>
              <a:rPr lang="en-AU" sz="1700" dirty="0"/>
              <a:t>The Final Report covering:</a:t>
            </a:r>
          </a:p>
          <a:p>
            <a:pPr marL="702310" lvl="4" indent="-342900">
              <a:spcAft>
                <a:spcPts val="1000"/>
              </a:spcAft>
              <a:buFont typeface="System Font Regular"/>
              <a:buChar char="–"/>
            </a:pPr>
            <a:r>
              <a:rPr lang="en-AU" sz="1500"/>
              <a:t>Review Team’s delivery confidence assessment rating </a:t>
            </a:r>
            <a:br>
              <a:rPr lang="en-AU" sz="1500" dirty="0"/>
            </a:br>
            <a:r>
              <a:rPr lang="en-AU" sz="1500"/>
              <a:t>i.e. High / Medium-High / Medium / Medium-Low / Low</a:t>
            </a:r>
          </a:p>
          <a:p>
            <a:pPr marL="702900" lvl="4" indent="-342900">
              <a:spcAft>
                <a:spcPts val="1000"/>
              </a:spcAft>
              <a:buFont typeface="System Font Regular"/>
              <a:buChar char="–"/>
            </a:pPr>
            <a:r>
              <a:rPr lang="en-AU" sz="1500" dirty="0"/>
              <a:t>Detailed Recommendation explanation and classification </a:t>
            </a:r>
            <a:br>
              <a:rPr lang="en-AU" sz="1500" dirty="0"/>
            </a:br>
            <a:r>
              <a:rPr lang="en-AU" sz="1500" dirty="0"/>
              <a:t>i.e. Critical / Essential / Recommended</a:t>
            </a:r>
          </a:p>
          <a:p>
            <a:pPr marL="702900" lvl="4" indent="-342900">
              <a:spcAft>
                <a:spcPts val="1000"/>
              </a:spcAft>
              <a:buFont typeface="System Font Regular"/>
              <a:buChar char="–"/>
            </a:pPr>
            <a:r>
              <a:rPr lang="en-AU" sz="1500" dirty="0"/>
              <a:t>Sponsor’s acknowledgement &amp; comments</a:t>
            </a:r>
          </a:p>
          <a:p>
            <a:pPr marL="702900" lvl="4" indent="-342900">
              <a:spcAft>
                <a:spcPts val="1000"/>
              </a:spcAft>
              <a:buFont typeface="System Font Regular"/>
              <a:buChar char="–"/>
            </a:pPr>
            <a:r>
              <a:rPr lang="en-AU" sz="1500" dirty="0"/>
              <a:t>Agency’s Recommendation responses / close out plan</a:t>
            </a:r>
          </a:p>
          <a:p>
            <a:pPr marL="702900" lvl="4" indent="-342900">
              <a:spcAft>
                <a:spcPts val="1000"/>
              </a:spcAft>
              <a:buFont typeface="System Font Regular"/>
              <a:buChar char="–"/>
            </a:pPr>
            <a:r>
              <a:rPr lang="en-AU" sz="1500" dirty="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4" name="Slide Number Placeholder 4">
            <a:extLst>
              <a:ext uri="{FF2B5EF4-FFF2-40B4-BE49-F238E27FC236}">
                <a16:creationId xmlns:a16="http://schemas.microsoft.com/office/drawing/2014/main" id="{EBB2BE92-DD30-5F9E-898D-5E28E2BBA7E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16107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Stakeholder</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442469631"/>
              </p:ext>
            </p:extLst>
          </p:nvPr>
        </p:nvGraphicFramePr>
        <p:xfrm>
          <a:off x="359997" y="1799998"/>
          <a:ext cx="10584000" cy="2816080"/>
        </p:xfrm>
        <a:graphic>
          <a:graphicData uri="http://schemas.openxmlformats.org/drawingml/2006/table">
            <a:tbl>
              <a:tblPr firstRow="1" bandRow="1">
                <a:tableStyleId>{72833802-FEF1-4C79-8D5D-14CF1EAF98D9}</a:tableStyleId>
              </a:tblPr>
              <a:tblGrid>
                <a:gridCol w="3528000">
                  <a:extLst>
                    <a:ext uri="{9D8B030D-6E8A-4147-A177-3AD203B41FA5}">
                      <a16:colId xmlns:a16="http://schemas.microsoft.com/office/drawing/2014/main" val="4260395803"/>
                    </a:ext>
                  </a:extLst>
                </a:gridCol>
                <a:gridCol w="3528000">
                  <a:extLst>
                    <a:ext uri="{9D8B030D-6E8A-4147-A177-3AD203B41FA5}">
                      <a16:colId xmlns:a16="http://schemas.microsoft.com/office/drawing/2014/main" val="199249759"/>
                    </a:ext>
                  </a:extLst>
                </a:gridCol>
                <a:gridCol w="3528000">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Agency</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DCS Assurance</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Review panel</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883336">
                <a:tc>
                  <a:txBody>
                    <a:bodyPr/>
                    <a:lstStyle/>
                    <a:p>
                      <a:pPr marL="285750" indent="-285750" algn="l">
                        <a:spcAft>
                          <a:spcPts val="400"/>
                        </a:spcAft>
                        <a:buFont typeface="Arial" panose="020B0604020202020204" pitchFamily="34" charset="0"/>
                        <a:buChar char="•"/>
                      </a:pPr>
                      <a:r>
                        <a:rPr lang="en-AU" sz="1500" dirty="0">
                          <a:solidFill>
                            <a:schemeClr val="tx1"/>
                          </a:solidFill>
                        </a:rPr>
                        <a:t>Submit relevant project material for review (via DCS Assurance)​</a:t>
                      </a:r>
                    </a:p>
                    <a:p>
                      <a:pPr marL="285750" indent="-285750" algn="l">
                        <a:spcAft>
                          <a:spcPts val="400"/>
                        </a:spcAft>
                        <a:buFont typeface="Arial" panose="020B0604020202020204" pitchFamily="34" charset="0"/>
                        <a:buChar char="•"/>
                      </a:pPr>
                      <a:r>
                        <a:rPr lang="en-AU" sz="1500" dirty="0">
                          <a:solidFill>
                            <a:schemeClr val="tx1"/>
                          </a:solidFill>
                        </a:rPr>
                        <a:t>Continue project delivery as appropriate​</a:t>
                      </a:r>
                    </a:p>
                    <a:p>
                      <a:pPr marL="285750" indent="-285750" algn="l">
                        <a:spcAft>
                          <a:spcPts val="400"/>
                        </a:spcAft>
                        <a:buFont typeface="Arial" panose="020B0604020202020204" pitchFamily="34" charset="0"/>
                        <a:buChar char="•"/>
                      </a:pPr>
                      <a:r>
                        <a:rPr lang="en-AU" sz="1500" dirty="0">
                          <a:solidFill>
                            <a:schemeClr val="tx1"/>
                          </a:solidFill>
                        </a:rPr>
                        <a:t>Develop action plan to address any recommendations from review and submit to DCS Assurance prior to Gate clearance​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a:spcAft>
                          <a:spcPts val="400"/>
                        </a:spcAft>
                        <a:buFont typeface="Arial" panose="020B0604020202020204" pitchFamily="34" charset="0"/>
                        <a:buChar char="•"/>
                      </a:pPr>
                      <a:r>
                        <a:rPr lang="en-AU" sz="1500" dirty="0"/>
                        <a:t>Establish review panel with input on members from agency​</a:t>
                      </a:r>
                    </a:p>
                    <a:p>
                      <a:pPr marL="285750" indent="-285750" algn="l">
                        <a:spcAft>
                          <a:spcPts val="400"/>
                        </a:spcAft>
                        <a:buFont typeface="Arial" panose="020B0604020202020204" pitchFamily="34" charset="0"/>
                        <a:buChar char="•"/>
                      </a:pPr>
                      <a:r>
                        <a:rPr lang="en-AU" sz="1500" dirty="0"/>
                        <a:t>Seek additional input as required​</a:t>
                      </a:r>
                    </a:p>
                    <a:p>
                      <a:pPr marL="285750" indent="-285750" algn="l">
                        <a:spcAft>
                          <a:spcPts val="400"/>
                        </a:spcAft>
                        <a:buFont typeface="Arial" panose="020B0604020202020204" pitchFamily="34" charset="0"/>
                        <a:buChar char="•"/>
                      </a:pPr>
                      <a:r>
                        <a:rPr lang="en-AU" sz="1500" dirty="0"/>
                        <a:t>Ensure review output is delivered to agency​</a:t>
                      </a:r>
                    </a:p>
                    <a:p>
                      <a:pPr marL="285750" indent="-285750" algn="l">
                        <a:spcAft>
                          <a:spcPts val="400"/>
                        </a:spcAft>
                        <a:buFont typeface="Arial" panose="020B0604020202020204" pitchFamily="34" charset="0"/>
                        <a:buChar char="•"/>
                      </a:pPr>
                      <a:r>
                        <a:rPr lang="en-AU" sz="1500" dirty="0"/>
                        <a:t>Confirm timing and content for further reviews (based on review)​</a:t>
                      </a:r>
                    </a:p>
                    <a:p>
                      <a:pPr marL="285750" indent="-285750" algn="l">
                        <a:spcAft>
                          <a:spcPts val="400"/>
                        </a:spcAft>
                        <a:buFont typeface="Arial" panose="020B0604020202020204" pitchFamily="34" charset="0"/>
                        <a:buChar char="•"/>
                      </a:pPr>
                      <a:r>
                        <a:rPr lang="en-AU" sz="1500" dirty="0"/>
                        <a:t>Inform ISSI of review outcomes by exception</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a:spcAft>
                          <a:spcPts val="400"/>
                        </a:spcAft>
                        <a:buFont typeface="Arial" panose="020B0604020202020204" pitchFamily="34" charset="0"/>
                        <a:buChar char="•"/>
                      </a:pPr>
                      <a:r>
                        <a:rPr lang="en-AU" sz="1500" dirty="0"/>
                        <a:t>Conduct review against previously agreed criteria (review documentation, interview stakeholders and draft report)​</a:t>
                      </a:r>
                    </a:p>
                    <a:p>
                      <a:pPr marL="285750" indent="-285750" algn="l">
                        <a:spcAft>
                          <a:spcPts val="400"/>
                        </a:spcAft>
                        <a:buFont typeface="Arial" panose="020B0604020202020204" pitchFamily="34" charset="0"/>
                        <a:buChar char="•"/>
                      </a:pPr>
                      <a:r>
                        <a:rPr lang="en-AU" sz="1500" dirty="0"/>
                        <a:t>Deliver results to DCS Assurance with recommendations</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sp>
        <p:nvSpPr>
          <p:cNvPr id="4" name="Slide Number Placeholder 4">
            <a:extLst>
              <a:ext uri="{FF2B5EF4-FFF2-40B4-BE49-F238E27FC236}">
                <a16:creationId xmlns:a16="http://schemas.microsoft.com/office/drawing/2014/main" id="{D9C8D1EA-FAF5-7F27-1B30-BA5AC670B24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2221218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Conducting a Gate 1 Gateway Review</a:t>
            </a:r>
          </a:p>
        </p:txBody>
      </p:sp>
    </p:spTree>
    <p:extLst>
      <p:ext uri="{BB962C8B-B14F-4D97-AF65-F5344CB8AC3E}">
        <p14:creationId xmlns:p14="http://schemas.microsoft.com/office/powerpoint/2010/main" val="260079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782763912"/>
              </p:ext>
            </p:extLst>
          </p:nvPr>
        </p:nvGraphicFramePr>
        <p:xfrm>
          <a:off x="359997" y="1799997"/>
          <a:ext cx="10584000" cy="38795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dirty="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Prior to the Gate 1 or 2 the project must be registered in the ICT portal– DSSA, this is a prerequisite for initiating a Gate 1 review. ( It should be undertaken at least 6 weeks before initiating a Gate 1 ).</a:t>
                      </a:r>
                    </a:p>
                    <a:p>
                      <a:pPr>
                        <a:spcAft>
                          <a:spcPts val="400"/>
                        </a:spcAft>
                      </a:pPr>
                      <a:r>
                        <a:rPr lang="en-AU" sz="1500" dirty="0"/>
                        <a:t>6 weeks prior to the Gateway commencement date, the Accountable Agency checks readiness of the project for the Gate 1  Review and contacts the Gateway Coordination Agency (GCA). </a:t>
                      </a:r>
                    </a:p>
                    <a:p>
                      <a:pPr>
                        <a:spcAft>
                          <a:spcPts val="400"/>
                        </a:spcAft>
                      </a:pPr>
                      <a:r>
                        <a:rPr lang="en-AU" sz="1500" dirty="0"/>
                        <a:t>(Note the DCS Assurance team will also monitor the likely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6 Weeks </a:t>
                      </a:r>
                      <a:br>
                        <a:rPr lang="en-AU" sz="1500" dirty="0"/>
                      </a:br>
                      <a:r>
                        <a:rPr lang="en-AU" sz="1500" dirty="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dirty="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(Digital Assurance) and Accountable Agency confirm the Review Dates.</a:t>
                      </a:r>
                    </a:p>
                    <a:p>
                      <a:pPr>
                        <a:spcAft>
                          <a:spcPts val="400"/>
                        </a:spcAft>
                      </a:pPr>
                      <a:r>
                        <a:rPr lang="en-AU" sz="1500" dirty="0"/>
                        <a:t>(Dates must consider key stakeholder availability including the Sponsor)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dirty="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 </a:t>
                      </a:r>
                    </a:p>
                    <a:p>
                      <a:pPr>
                        <a:spcAft>
                          <a:spcPts val="400"/>
                        </a:spcAft>
                      </a:pPr>
                      <a:r>
                        <a:rPr lang="en-AU" sz="1500" dirty="0"/>
                        <a:t>(As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9121" y="3218416"/>
            <a:ext cx="488111" cy="488111"/>
          </a:xfrm>
          <a:prstGeom prst="rect">
            <a:avLst/>
          </a:prstGeom>
        </p:spPr>
      </p:pic>
      <p:sp>
        <p:nvSpPr>
          <p:cNvPr id="4" name="Slide Number Placeholder 4">
            <a:extLst>
              <a:ext uri="{FF2B5EF4-FFF2-40B4-BE49-F238E27FC236}">
                <a16:creationId xmlns:a16="http://schemas.microsoft.com/office/drawing/2014/main" id="{3BC5FC1E-88D1-4F01-3FDC-5B142FB2598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580060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344718388"/>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conducts a briefing with the Accountable Agency to gain a common understanding of the project’s status, identify any supporting documentation required and provide guidance on how to complete the Gate 1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r>
                        <a:rPr lang="en-AU" sz="1500" dirty="0"/>
                        <a:t>1 Month prior</a:t>
                      </a:r>
                    </a:p>
                    <a:p>
                      <a:pPr algn="ctr">
                        <a:spcAft>
                          <a:spcPts val="400"/>
                        </a:spcAft>
                      </a:pPr>
                      <a:r>
                        <a:rPr lang="en-AU" sz="1500" dirty="0"/>
                        <a:t>Preparation  / Planning</a:t>
                      </a:r>
                    </a:p>
                    <a:p>
                      <a:pPr algn="ctr">
                        <a:spcAft>
                          <a:spcPts val="400"/>
                        </a:spcAft>
                      </a:pPr>
                      <a:r>
                        <a:rPr lang="en-AU" sz="1500" dirty="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complete the Gate 1 readiness checklist template with input from key Agency stakeholders.</a:t>
                      </a:r>
                    </a:p>
                    <a:p>
                      <a:pPr>
                        <a:spcAft>
                          <a:spcPts val="400"/>
                        </a:spcAft>
                      </a:pPr>
                      <a:r>
                        <a:rPr lang="en-AU" sz="1500" dirty="0"/>
                        <a:t>A draft Terms of Reference (</a:t>
                      </a:r>
                      <a:r>
                        <a:rPr lang="en-AU" sz="1500" dirty="0" err="1"/>
                        <a:t>ToR</a:t>
                      </a:r>
                      <a:r>
                        <a:rPr lang="en-AU" sz="1500" dirty="0"/>
                        <a:t>) is also completed at this time by the GCA Review Manager (Digital Assurance), this is shared with the Agency to refine. </a:t>
                      </a:r>
                    </a:p>
                    <a:p>
                      <a:pPr>
                        <a:spcAft>
                          <a:spcPts val="400"/>
                        </a:spcAft>
                      </a:pPr>
                      <a:r>
                        <a:rPr lang="en-AU" sz="1500" dirty="0"/>
                        <a:t>The project sponsor to agree/sign off.)</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87527"/>
            <a:ext cx="390339" cy="390339"/>
          </a:xfrm>
          <a:prstGeom prst="rect">
            <a:avLst/>
          </a:prstGeom>
        </p:spPr>
      </p:pic>
      <p:sp>
        <p:nvSpPr>
          <p:cNvPr id="4" name="Slide Number Placeholder 4">
            <a:extLst>
              <a:ext uri="{FF2B5EF4-FFF2-40B4-BE49-F238E27FC236}">
                <a16:creationId xmlns:a16="http://schemas.microsoft.com/office/drawing/2014/main" id="{D9C8D1EA-FAF5-7F27-1B30-BA5AC670B24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253052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541933553"/>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provide the Reviewer Team with the readiness checklist and provide supporting documentation to the allocated secure shared drive location.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dirty="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Pre-Planning</a:t>
                      </a:r>
                    </a:p>
                    <a:p>
                      <a:pPr>
                        <a:spcAft>
                          <a:spcPts val="400"/>
                        </a:spcAft>
                      </a:pPr>
                      <a:r>
                        <a:rPr lang="en-AU" sz="1500" dirty="0"/>
                        <a:t>GCA Review Manager meets with the Independent Review Team to jointly review the Terms of Reference for the Gate 1 and if additional documentation is considered then the request can be made for this as well the key interviewees.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dirty="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Planning formal Kick off</a:t>
                      </a:r>
                    </a:p>
                    <a:p>
                      <a:pPr>
                        <a:spcAft>
                          <a:spcPts val="400"/>
                        </a:spcAft>
                      </a:pPr>
                      <a:r>
                        <a:rPr lang="en-AU" sz="1500" dirty="0"/>
                        <a:t>This starts with the kick-off meeting where the sponsor and delegates outline the project to be assessed and any key background needed to provide context.</a:t>
                      </a:r>
                    </a:p>
                    <a:p>
                      <a:pPr>
                        <a:spcAft>
                          <a:spcPts val="400"/>
                        </a:spcAft>
                      </a:pPr>
                      <a:r>
                        <a:rPr lang="en-AU" sz="1500" dirty="0"/>
                        <a:t>High level run through of the Gateway process, roles and responsibilities.</a:t>
                      </a:r>
                    </a:p>
                    <a:p>
                      <a:pPr>
                        <a:spcAft>
                          <a:spcPts val="400"/>
                        </a:spcAft>
                      </a:pPr>
                      <a:r>
                        <a:rPr lang="en-AU" sz="1500" dirty="0"/>
                        <a:t>Documentation requirements are confirmed, and interview are scheduled and confirmed.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
        <p:nvSpPr>
          <p:cNvPr id="5" name="Slide Number Placeholder 4">
            <a:extLst>
              <a:ext uri="{FF2B5EF4-FFF2-40B4-BE49-F238E27FC236}">
                <a16:creationId xmlns:a16="http://schemas.microsoft.com/office/drawing/2014/main" id="{B2C8B56E-29EA-ED9F-4F5D-AEB1C8DB44E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412452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432300339"/>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Review Week</a:t>
                      </a:r>
                    </a:p>
                    <a:p>
                      <a:pPr>
                        <a:spcAft>
                          <a:spcPts val="400"/>
                        </a:spcAft>
                      </a:pPr>
                      <a:r>
                        <a:rPr lang="en-AU" sz="1500" b="1" i="0" dirty="0">
                          <a:latin typeface="Public Sans SemiBold" pitchFamily="2" charset="77"/>
                        </a:rPr>
                        <a:t>Entry criteria </a:t>
                      </a:r>
                    </a:p>
                    <a:p>
                      <a:pPr marL="285750" indent="-285750">
                        <a:spcAft>
                          <a:spcPts val="400"/>
                        </a:spcAft>
                        <a:buFont typeface="Arial" panose="020B0604020202020204" pitchFamily="34" charset="0"/>
                        <a:buChar char="•"/>
                      </a:pPr>
                      <a:r>
                        <a:rPr lang="en-AU" sz="1500" dirty="0"/>
                        <a:t>TOR Approved, </a:t>
                      </a:r>
                    </a:p>
                    <a:p>
                      <a:pPr marL="285750" indent="-285750">
                        <a:spcAft>
                          <a:spcPts val="400"/>
                        </a:spcAft>
                        <a:buFont typeface="Arial" panose="020B0604020202020204" pitchFamily="34" charset="0"/>
                        <a:buChar char="•"/>
                      </a:pPr>
                      <a:r>
                        <a:rPr lang="en-AU" sz="1500" dirty="0"/>
                        <a:t>All documentation is loaded and available to the team, </a:t>
                      </a:r>
                    </a:p>
                    <a:p>
                      <a:pPr marL="285750" indent="-285750">
                        <a:spcAft>
                          <a:spcPts val="400"/>
                        </a:spcAft>
                        <a:buFont typeface="Arial" panose="020B0604020202020204" pitchFamily="34" charset="0"/>
                        <a:buChar char="•"/>
                      </a:pPr>
                      <a:r>
                        <a:rPr lang="en-AU" sz="1500" dirty="0"/>
                        <a:t>All interviews are scheduled and confirmed, MS Teams Channel for Review teams set up and tested.</a:t>
                      </a:r>
                    </a:p>
                    <a:p>
                      <a:pPr marL="0" indent="0">
                        <a:spcAft>
                          <a:spcPts val="400"/>
                        </a:spcAft>
                        <a:buFont typeface="Arial" panose="020B0604020202020204" pitchFamily="34" charset="0"/>
                        <a:buNone/>
                      </a:pPr>
                      <a:r>
                        <a:rPr lang="en-AU" sz="1500" dirty="0"/>
                        <a:t>Interview week commences and the scheduled interviews are undertaken by the Gateways reviewers.</a:t>
                      </a:r>
                    </a:p>
                    <a:p>
                      <a:pPr marL="0" indent="0">
                        <a:spcAft>
                          <a:spcPts val="400"/>
                        </a:spcAft>
                        <a:buFont typeface="Arial" panose="020B0604020202020204" pitchFamily="34" charset="0"/>
                        <a:buNone/>
                      </a:pPr>
                      <a:r>
                        <a:rPr lang="en-AU" sz="1500" dirty="0"/>
                        <a:t>Up to 18 interviews could be held over this time with the Independent Review team</a:t>
                      </a:r>
                    </a:p>
                    <a:p>
                      <a:pPr marL="0" indent="0">
                        <a:spcAft>
                          <a:spcPts val="400"/>
                        </a:spcAft>
                        <a:buFont typeface="Arial" panose="020B0604020202020204" pitchFamily="34" charset="0"/>
                        <a:buNone/>
                      </a:pPr>
                      <a:r>
                        <a:rPr lang="en-AU" sz="1500" dirty="0"/>
                        <a:t>The Review team complete the interviews and maintain feedback to the sponsor daily or as deemed appropriate.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dirty="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9142"/>
            <a:ext cx="390339" cy="390339"/>
          </a:xfrm>
          <a:prstGeom prst="rect">
            <a:avLst/>
          </a:prstGeom>
        </p:spPr>
      </p:pic>
      <p:sp>
        <p:nvSpPr>
          <p:cNvPr id="5" name="Slide Number Placeholder 4">
            <a:extLst>
              <a:ext uri="{FF2B5EF4-FFF2-40B4-BE49-F238E27FC236}">
                <a16:creationId xmlns:a16="http://schemas.microsoft.com/office/drawing/2014/main" id="{94577451-F291-5C6A-7364-1FF8D6FFD696}"/>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312334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291358649"/>
              </p:ext>
            </p:extLst>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draft findings are prepared using the Gate 1 reporting Template. Noting the Scope items need to all be addressed including core areas of focus.</a:t>
                      </a:r>
                    </a:p>
                    <a:p>
                      <a:pPr>
                        <a:spcAft>
                          <a:spcPts val="400"/>
                        </a:spcAft>
                      </a:pPr>
                      <a:r>
                        <a:rPr lang="en-AU" sz="1500" dirty="0"/>
                        <a:t>The draft report is shared with Digital Assurance for initial QA </a:t>
                      </a:r>
                    </a:p>
                    <a:p>
                      <a:pPr>
                        <a:spcAft>
                          <a:spcPts val="400"/>
                        </a:spcAft>
                      </a:pPr>
                      <a:r>
                        <a:rPr lang="en-AU" sz="1500" dirty="0"/>
                        <a:t>Sponsors debrief is undertaken to outline the findings – this is a confidential meeting directly with sponsor.</a:t>
                      </a:r>
                    </a:p>
                    <a:p>
                      <a:pPr>
                        <a:spcAft>
                          <a:spcPts val="400"/>
                        </a:spcAft>
                      </a:pPr>
                      <a:r>
                        <a:rPr lang="en-AU" sz="1500" dirty="0"/>
                        <a:t>Report circulated to the Agency for fact check post Sponsor Debrief.</a:t>
                      </a:r>
                    </a:p>
                    <a:p>
                      <a:pPr>
                        <a:spcAft>
                          <a:spcPts val="400"/>
                        </a:spcAft>
                      </a:pPr>
                      <a:r>
                        <a:rPr lang="en-AU" sz="1500" dirty="0"/>
                        <a:t>Attention is to be given to Cyber, Privacy and now AI impact on the plan.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dirty="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Post Review survey sent out to Accountable Agency, Reviewer Team and GCA Review Manager.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
        <p:nvSpPr>
          <p:cNvPr id="4" name="Slide Number Placeholder 4">
            <a:extLst>
              <a:ext uri="{FF2B5EF4-FFF2-40B4-BE49-F238E27FC236}">
                <a16:creationId xmlns:a16="http://schemas.microsoft.com/office/drawing/2014/main" id="{78DF61F1-C471-B256-552B-7DCFB80D767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1112830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1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883170348"/>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Close-out Plan issued and managed by DCS ICT Digital Investment and Assurance (IDIA) Unit.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endParaRPr lang="en-AU" sz="1500" dirty="0"/>
                    </a:p>
                    <a:p>
                      <a:pPr algn="ctr">
                        <a:spcAft>
                          <a:spcPts val="400"/>
                        </a:spcAft>
                      </a:pPr>
                      <a:r>
                        <a:rPr lang="en-AU" sz="1500" dirty="0"/>
                        <a:t>Post Review</a:t>
                      </a:r>
                    </a:p>
                    <a:p>
                      <a:pPr algn="ctr">
                        <a:spcAft>
                          <a:spcPts val="400"/>
                        </a:spcAft>
                      </a:pPr>
                      <a:r>
                        <a:rPr lang="en-AU" sz="1500" dirty="0"/>
                        <a:t>Within 4 weeks of report issue</a:t>
                      </a:r>
                    </a:p>
                    <a:p>
                      <a:pPr algn="ctr">
                        <a:spcAft>
                          <a:spcPts val="400"/>
                        </a:spcAft>
                      </a:pPr>
                      <a:r>
                        <a:rPr lang="en-AU" sz="1500" dirty="0"/>
                        <a:t>Post Review Activities</a:t>
                      </a:r>
                    </a:p>
                    <a:p>
                      <a:pPr algn="ctr">
                        <a:spcAft>
                          <a:spcPts val="400"/>
                        </a:spcAft>
                      </a:pPr>
                      <a:endParaRPr lang="en-AU" sz="1500" dirty="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Post Review Activities</a:t>
                      </a:r>
                    </a:p>
                    <a:p>
                      <a:pPr>
                        <a:spcAft>
                          <a:spcPts val="400"/>
                        </a:spcAft>
                      </a:pPr>
                      <a:r>
                        <a:rPr lang="en-AU" sz="1500" dirty="0"/>
                        <a:t>Record Critical and Essential issues for ongoing assurance follow up – note the Agency will need to provide adequate evidence of item closure.</a:t>
                      </a:r>
                    </a:p>
                    <a:p>
                      <a:pPr>
                        <a:spcAft>
                          <a:spcPts val="400"/>
                        </a:spcAft>
                      </a:pPr>
                      <a:r>
                        <a:rPr lang="en-AU" sz="1500" dirty="0"/>
                        <a:t>Critical rated items need to be closed before the clearance letter can be issued.</a:t>
                      </a:r>
                    </a:p>
                    <a:p>
                      <a:pPr>
                        <a:spcAft>
                          <a:spcPts val="400"/>
                        </a:spcAft>
                      </a:pPr>
                      <a:r>
                        <a:rPr lang="en-AU" sz="1500" dirty="0"/>
                        <a:t>This clearance can impact approval of funding.</a:t>
                      </a:r>
                    </a:p>
                    <a:p>
                      <a:pPr>
                        <a:spcAft>
                          <a:spcPts val="400"/>
                        </a:spcAft>
                      </a:pPr>
                      <a:r>
                        <a:rPr lang="en-AU" sz="1500" dirty="0"/>
                        <a:t>Charge back to be completed and reviewer invoice payment completed.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
        <p:nvSpPr>
          <p:cNvPr id="4" name="Slide Number Placeholder 4">
            <a:extLst>
              <a:ext uri="{FF2B5EF4-FFF2-40B4-BE49-F238E27FC236}">
                <a16:creationId xmlns:a16="http://schemas.microsoft.com/office/drawing/2014/main" id="{CB075F35-AC07-CF77-2B62-11778A55139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289355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Review </a:t>
            </a:r>
            <a:br>
              <a:rPr lang="en-AU" sz="4000" dirty="0">
                <a:solidFill>
                  <a:schemeClr val="bg1"/>
                </a:solidFill>
              </a:rPr>
            </a:br>
            <a:r>
              <a:rPr lang="en-AU" sz="4000" dirty="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102195889"/>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dirty="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Review Reports are primarily for the consideration and noting of the NSW Cabinet to assist them in making key decisions about the project or to take action as required. </a:t>
                      </a:r>
                    </a:p>
                    <a:p>
                      <a:pPr marL="285750" indent="-285750">
                        <a:spcAft>
                          <a:spcPts val="400"/>
                        </a:spcAft>
                        <a:buFont typeface="Arial" panose="020B0604020202020204" pitchFamily="34" charset="0"/>
                        <a:buChar char="•"/>
                      </a:pPr>
                      <a:r>
                        <a:rPr lang="en-AU" sz="1400" dirty="0"/>
                        <a:t>All Review Reports are marked “OFFICIAL: Sensitive - NSW Cabinet” and are submitted to Cabinet. </a:t>
                      </a:r>
                    </a:p>
                    <a:p>
                      <a:pPr marL="285750" indent="-285750">
                        <a:spcAft>
                          <a:spcPts val="400"/>
                        </a:spcAft>
                        <a:buFont typeface="Arial" panose="020B0604020202020204" pitchFamily="34" charset="0"/>
                        <a:buChar char="•"/>
                      </a:pPr>
                      <a:r>
                        <a:rPr lang="en-AU" sz="1400" dirty="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dirty="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dirty="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Reviewer Team must not distribute copies of any versions of Review Reports directly to agencies, project teams or any other party. </a:t>
                      </a:r>
                    </a:p>
                    <a:p>
                      <a:pPr marL="285750" indent="-285750">
                        <a:spcAft>
                          <a:spcPts val="400"/>
                        </a:spcAft>
                        <a:buFont typeface="Arial" panose="020B0604020202020204" pitchFamily="34" charset="0"/>
                        <a:buChar char="•"/>
                      </a:pPr>
                      <a:r>
                        <a:rPr lang="en-AU" sz="1400" dirty="0"/>
                        <a:t>The Reviewer Team sends the final draft of the Review Report to the GCA for review and distribution. </a:t>
                      </a:r>
                    </a:p>
                    <a:p>
                      <a:pPr marL="285750" indent="-285750">
                        <a:spcAft>
                          <a:spcPts val="400"/>
                        </a:spcAft>
                        <a:buFont typeface="Arial" panose="020B0604020202020204" pitchFamily="34" charset="0"/>
                        <a:buChar char="•"/>
                      </a:pPr>
                      <a:r>
                        <a:rPr lang="en-AU" sz="1400" dirty="0"/>
                        <a:t>There is no ‘informal’ element to a Gateway Review or the Review Report, and action will be taken if a Review Report is distributed without permission of the GCA. </a:t>
                      </a:r>
                    </a:p>
                    <a:p>
                      <a:pPr marL="285750" indent="-285750">
                        <a:spcAft>
                          <a:spcPts val="400"/>
                        </a:spcAft>
                        <a:buFont typeface="Arial" panose="020B0604020202020204" pitchFamily="34" charset="0"/>
                        <a:buChar char="•"/>
                      </a:pPr>
                      <a:r>
                        <a:rPr lang="en-AU" sz="1400" dirty="0"/>
                        <a:t>The Reviewer Team may not keep any copies of any version of the Review Report, or supporting documents, following submission to the GCA.</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
        <p:nvSpPr>
          <p:cNvPr id="5" name="Slide Number Placeholder 4">
            <a:extLst>
              <a:ext uri="{FF2B5EF4-FFF2-40B4-BE49-F238E27FC236}">
                <a16:creationId xmlns:a16="http://schemas.microsoft.com/office/drawing/2014/main" id="{FAEC0D5C-02B3-8221-CE81-7BB550F3C1C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756012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98852694"/>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dirty="0">
                          <a:solidFill>
                            <a:schemeClr val="tx1"/>
                          </a:solidFill>
                        </a:rPr>
                        <a:t>Review </a:t>
                      </a:r>
                      <a:br>
                        <a:rPr lang="en-AU" sz="1400" dirty="0">
                          <a:solidFill>
                            <a:schemeClr val="tx1"/>
                          </a:solidFill>
                        </a:rPr>
                      </a:br>
                      <a:r>
                        <a:rPr lang="en-AU" sz="1400" dirty="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dirty="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dirty="0">
                          <a:solidFill>
                            <a:schemeClr val="tx1"/>
                          </a:solidFill>
                        </a:rPr>
                        <a:t>Report </a:t>
                      </a:r>
                      <a:br>
                        <a:rPr lang="en-AU" sz="1400" dirty="0">
                          <a:solidFill>
                            <a:schemeClr val="tx1"/>
                          </a:solidFill>
                        </a:rPr>
                      </a:br>
                      <a:r>
                        <a:rPr lang="en-AU" sz="1400" dirty="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All Review Reports must include a document control table. </a:t>
                      </a:r>
                    </a:p>
                    <a:p>
                      <a:pPr marL="285750" indent="-285750">
                        <a:spcAft>
                          <a:spcPts val="400"/>
                        </a:spcAft>
                        <a:buFont typeface="Arial" panose="020B0604020202020204" pitchFamily="34" charset="0"/>
                        <a:buChar char="•"/>
                      </a:pPr>
                      <a:r>
                        <a:rPr lang="en-AU" sz="1400" dirty="0"/>
                        <a:t>All Review Reports must include a list of people interviewed by the Lead Reviewer. </a:t>
                      </a:r>
                    </a:p>
                    <a:p>
                      <a:pPr marL="285750" indent="-285750">
                        <a:spcAft>
                          <a:spcPts val="400"/>
                        </a:spcAft>
                        <a:buFont typeface="Arial" panose="020B0604020202020204" pitchFamily="34" charset="0"/>
                        <a:buChar char="•"/>
                      </a:pPr>
                      <a:r>
                        <a:rPr lang="en-AU" sz="1400" dirty="0"/>
                        <a:t>All versions of reports issued by the Reviewer Team to the GCA are to be in MS WORD format. </a:t>
                      </a:r>
                    </a:p>
                    <a:p>
                      <a:pPr marL="285750" indent="-285750">
                        <a:spcAft>
                          <a:spcPts val="400"/>
                        </a:spcAft>
                        <a:buFont typeface="Arial" panose="020B0604020202020204" pitchFamily="34" charset="0"/>
                        <a:buChar char="•"/>
                      </a:pPr>
                      <a:r>
                        <a:rPr lang="en-AU" sz="1400" dirty="0"/>
                        <a:t>The final Review Report issued to the Accountable Agency SRO is to be watermarked as ‘FINAL’ and issued in PDF.</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dirty="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The GCA is required to keep a record of all parties, noting the Review Report version, and to whom the reports are issued. </a:t>
                      </a:r>
                    </a:p>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
        <p:nvSpPr>
          <p:cNvPr id="5" name="Slide Number Placeholder 4">
            <a:extLst>
              <a:ext uri="{FF2B5EF4-FFF2-40B4-BE49-F238E27FC236}">
                <a16:creationId xmlns:a16="http://schemas.microsoft.com/office/drawing/2014/main" id="{F98F9D37-A9DF-6793-D33C-70F15206265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3212364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90627D-FF9A-B72A-6ABE-88866B46C21C}"/>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dirty="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dirty="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dirty="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dirty="0"/>
              <a:t>The Gate 1 Report should be succinct and between 10 and 15 pages.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9" name="Picture 8">
            <a:extLst>
              <a:ext uri="{FF2B5EF4-FFF2-40B4-BE49-F238E27FC236}">
                <a16:creationId xmlns:a16="http://schemas.microsoft.com/office/drawing/2014/main" id="{6551F0A3-F9E1-8A01-0E6C-CD90ED6AFE6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50736" y="2217670"/>
            <a:ext cx="2414788" cy="3428998"/>
          </a:xfrm>
          <a:prstGeom prst="rect">
            <a:avLst/>
          </a:prstGeom>
        </p:spPr>
      </p:pic>
      <p:sp>
        <p:nvSpPr>
          <p:cNvPr id="4" name="Slide Number Placeholder 4">
            <a:extLst>
              <a:ext uri="{FF2B5EF4-FFF2-40B4-BE49-F238E27FC236}">
                <a16:creationId xmlns:a16="http://schemas.microsoft.com/office/drawing/2014/main" id="{A124A020-386D-AD02-5638-7B55F8795D9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631833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Agency support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dirty="0"/>
              <a:t>Interview room: </a:t>
            </a:r>
          </a:p>
          <a:p>
            <a:pPr marL="702900" lvl="4" indent="-342900">
              <a:spcAft>
                <a:spcPts val="1000"/>
              </a:spcAft>
              <a:buFont typeface="System Font Regular"/>
              <a:buChar char="–"/>
            </a:pPr>
            <a:r>
              <a:rPr lang="en-AU" sz="1500" dirty="0"/>
              <a:t>Internet access </a:t>
            </a:r>
          </a:p>
          <a:p>
            <a:pPr marL="702900" lvl="4" indent="-342900">
              <a:spcAft>
                <a:spcPts val="1000"/>
              </a:spcAft>
              <a:buFont typeface="System Font Regular"/>
              <a:buChar char="–"/>
            </a:pPr>
            <a:r>
              <a:rPr lang="en-AU" sz="1500" dirty="0"/>
              <a:t>Report writing room with screen</a:t>
            </a:r>
            <a:endParaRPr lang="en-AU" sz="1700" dirty="0"/>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r>
              <a:rPr lang="en-AU" sz="1700" dirty="0"/>
              <a:t>Interview invitations</a:t>
            </a:r>
          </a:p>
          <a:p>
            <a:pPr marL="342900" indent="-342900">
              <a:spcAft>
                <a:spcPts val="1000"/>
              </a:spcAft>
              <a:buFont typeface="Arial" panose="020B0604020202020204" pitchFamily="34" charset="0"/>
              <a:buChar char="•"/>
            </a:pPr>
            <a:r>
              <a:rPr lang="en-AU" sz="1700" dirty="0"/>
              <a:t>Building access for panel</a:t>
            </a:r>
          </a:p>
          <a:p>
            <a:pPr marL="342900" indent="-342900">
              <a:spcAft>
                <a:spcPts val="1000"/>
              </a:spcAft>
              <a:buFont typeface="Arial" panose="020B0604020202020204" pitchFamily="34" charset="0"/>
              <a:buChar char="•"/>
            </a:pPr>
            <a:r>
              <a:rPr lang="en-AU" sz="1700" dirty="0"/>
              <a:t>Additional documentation and interview requests from the review team panel</a:t>
            </a:r>
          </a:p>
          <a:p>
            <a:pPr marL="342900" indent="-342900">
              <a:spcAft>
                <a:spcPts val="1000"/>
              </a:spcAft>
              <a:buFont typeface="Arial" panose="020B0604020202020204" pitchFamily="34" charset="0"/>
              <a:buChar char="•"/>
            </a:pPr>
            <a:r>
              <a:rPr lang="en-AU" sz="1700" dirty="0"/>
              <a:t>All review expenses</a:t>
            </a:r>
          </a:p>
        </p:txBody>
      </p:sp>
      <p:sp>
        <p:nvSpPr>
          <p:cNvPr id="4" name="Slide Number Placeholder 4">
            <a:extLst>
              <a:ext uri="{FF2B5EF4-FFF2-40B4-BE49-F238E27FC236}">
                <a16:creationId xmlns:a16="http://schemas.microsoft.com/office/drawing/2014/main" id="{60F104DB-1947-B923-E630-8A842C608EB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1 Review: Guideline and Workbook – Strategic alignment</a:t>
            </a:r>
          </a:p>
        </p:txBody>
      </p:sp>
    </p:spTree>
    <p:extLst>
      <p:ext uri="{BB962C8B-B14F-4D97-AF65-F5344CB8AC3E}">
        <p14:creationId xmlns:p14="http://schemas.microsoft.com/office/powerpoint/2010/main" val="578956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85FD21-A505-45BD-8958-AB0224894CD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7fd7c23-fc5e-4920-be90-f6e97d624632"/>
    <ds:schemaRef ds:uri="http://purl.org/dc/elements/1.1/"/>
    <ds:schemaRef ds:uri="http://schemas.microsoft.com/office/2006/metadata/properties"/>
    <ds:schemaRef ds:uri="http://schemas.microsoft.com/sharepoint/v3"/>
    <ds:schemaRef ds:uri="6bd5966d-2212-4360-bcb8-6dbf6b2725a0"/>
    <ds:schemaRef ds:uri="9f0ac7ce-5f57-4ea0-9af7-01d4f3f1ccae"/>
    <ds:schemaRef ds:uri="http://www.w3.org/XML/1998/namespace"/>
    <ds:schemaRef ds:uri="http://purl.org/dc/dcmitype/"/>
  </ds:schemaRefs>
</ds:datastoreItem>
</file>

<file path=customXml/itemProps2.xml><?xml version="1.0" encoding="utf-8"?>
<ds:datastoreItem xmlns:ds="http://schemas.openxmlformats.org/officeDocument/2006/customXml" ds:itemID="{1DE9669E-38F8-4741-9378-2C7583422B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18CA06-5FE2-4AF2-88EB-2B9E8B6741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NSWG Corporate</Template>
  <TotalTime>1906</TotalTime>
  <Words>2211</Words>
  <Application>Microsoft Office PowerPoint</Application>
  <PresentationFormat>Widescreen</PresentationFormat>
  <Paragraphs>255</Paragraphs>
  <Slides>24</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System Font Regular</vt:lpstr>
      <vt:lpstr>Public Sans SemiBold</vt:lpstr>
      <vt:lpstr>Public Sans ExtraLight</vt:lpstr>
      <vt:lpstr>Public Sans Light</vt:lpstr>
      <vt:lpstr>Public Sans</vt:lpstr>
      <vt:lpstr>Arial</vt:lpstr>
      <vt:lpstr>Times New Roman</vt:lpstr>
      <vt:lpstr>NSWG Corporate</vt:lpstr>
      <vt:lpstr>Placeholder</vt:lpstr>
      <vt:lpstr>2_NSWG Corporate</vt:lpstr>
      <vt:lpstr>Gate 1 Review: Guideline and Workbook Strategic alignment</vt:lpstr>
      <vt:lpstr>Note</vt:lpstr>
      <vt:lpstr>The Digital Assurance Framework</vt:lpstr>
      <vt:lpstr>Reviews under the DAF  and confidentiality</vt:lpstr>
      <vt:lpstr>Gateway Review purpose GATE 1: Strategic alignment</vt:lpstr>
      <vt:lpstr>Gate 1 – ICT Assurance</vt:lpstr>
      <vt:lpstr>Aims of Gate</vt:lpstr>
      <vt:lpstr>Important input</vt:lpstr>
      <vt:lpstr>Focus of review</vt:lpstr>
      <vt:lpstr>Review outputs include</vt:lpstr>
      <vt:lpstr>Stakeholder</vt:lpstr>
      <vt:lpstr>PowerPoint Presentation</vt:lpstr>
      <vt:lpstr>Conducting a Gate 1 Gateway Review</vt:lpstr>
      <vt:lpstr>Conducting a Gate 1 Gateway Review</vt:lpstr>
      <vt:lpstr>Conducting a Gate 1 Gateway Review</vt:lpstr>
      <vt:lpstr>Conducting a Gate 1 Gateway Review</vt:lpstr>
      <vt:lpstr>Conducting a Gate 1 Gateway Review</vt:lpstr>
      <vt:lpstr>Conducting a Gate 1 Gateway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14</cp:revision>
  <dcterms:created xsi:type="dcterms:W3CDTF">2024-11-08T06:33:06Z</dcterms:created>
  <dcterms:modified xsi:type="dcterms:W3CDTF">2026-04-17T04:21:31Z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12700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